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Agrandir" panose="020B0604020202020204" charset="0"/>
      <p:regular r:id="rId16"/>
    </p:embeddedFont>
    <p:embeddedFont>
      <p:font typeface="Agrandir Bold" panose="020B0604020202020204" charset="0"/>
      <p:regular r:id="rId17"/>
    </p:embeddedFont>
    <p:embeddedFont>
      <p:font typeface="Etna Sans Serif" panose="020B0604020202020204" charset="0"/>
      <p:regular r:id="rId18"/>
    </p:embeddedFont>
    <p:embeddedFont>
      <p:font typeface="TT Fors 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538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2.svg"/><Relationship Id="rId7" Type="http://schemas.openxmlformats.org/officeDocument/2006/relationships/image" Target="../media/image27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2.svg"/><Relationship Id="rId7" Type="http://schemas.openxmlformats.org/officeDocument/2006/relationships/image" Target="../media/image3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9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svg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5.png"/><Relationship Id="rId10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17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2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22915" y="7861624"/>
            <a:ext cx="14711246" cy="856956"/>
            <a:chOff x="0" y="0"/>
            <a:chExt cx="3874567" cy="2257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874567" cy="225700"/>
            </a:xfrm>
            <a:custGeom>
              <a:avLst/>
              <a:gdLst/>
              <a:ahLst/>
              <a:cxnLst/>
              <a:rect l="l" t="t" r="r" b="b"/>
              <a:pathLst>
                <a:path w="3874567" h="225700">
                  <a:moveTo>
                    <a:pt x="52626" y="0"/>
                  </a:moveTo>
                  <a:lnTo>
                    <a:pt x="3821941" y="0"/>
                  </a:lnTo>
                  <a:cubicBezTo>
                    <a:pt x="3835898" y="0"/>
                    <a:pt x="3849284" y="5544"/>
                    <a:pt x="3859153" y="15414"/>
                  </a:cubicBezTo>
                  <a:cubicBezTo>
                    <a:pt x="3869022" y="25283"/>
                    <a:pt x="3874567" y="38669"/>
                    <a:pt x="3874567" y="52626"/>
                  </a:cubicBezTo>
                  <a:lnTo>
                    <a:pt x="3874567" y="173074"/>
                  </a:lnTo>
                  <a:cubicBezTo>
                    <a:pt x="3874567" y="202139"/>
                    <a:pt x="3851005" y="225700"/>
                    <a:pt x="3821941" y="225700"/>
                  </a:cubicBezTo>
                  <a:lnTo>
                    <a:pt x="52626" y="225700"/>
                  </a:lnTo>
                  <a:cubicBezTo>
                    <a:pt x="23561" y="225700"/>
                    <a:pt x="0" y="202139"/>
                    <a:pt x="0" y="173074"/>
                  </a:cubicBezTo>
                  <a:lnTo>
                    <a:pt x="0" y="52626"/>
                  </a:lnTo>
                  <a:cubicBezTo>
                    <a:pt x="0" y="23561"/>
                    <a:pt x="23561" y="0"/>
                    <a:pt x="52626" y="0"/>
                  </a:cubicBezTo>
                  <a:close/>
                </a:path>
              </a:pathLst>
            </a:custGeom>
            <a:solidFill>
              <a:srgbClr val="F7F7F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874567" cy="2733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1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818712" y="2617692"/>
            <a:ext cx="15622658" cy="4926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733"/>
              </a:lnSpc>
            </a:pPr>
            <a:r>
              <a:rPr lang="en-US" sz="13127" spc="-131">
                <a:solidFill>
                  <a:srgbClr val="F7F7F7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Attack Surface Analysis and Reduction</a:t>
            </a:r>
          </a:p>
        </p:txBody>
      </p:sp>
      <p:sp>
        <p:nvSpPr>
          <p:cNvPr id="6" name="Freeform 6"/>
          <p:cNvSpPr/>
          <p:nvPr/>
        </p:nvSpPr>
        <p:spPr>
          <a:xfrm>
            <a:off x="16053186" y="3386835"/>
            <a:ext cx="776370" cy="776370"/>
          </a:xfrm>
          <a:custGeom>
            <a:avLst/>
            <a:gdLst/>
            <a:ahLst/>
            <a:cxnLst/>
            <a:rect l="l" t="t" r="r" b="b"/>
            <a:pathLst>
              <a:path w="776370" h="776370">
                <a:moveTo>
                  <a:pt x="0" y="0"/>
                </a:moveTo>
                <a:lnTo>
                  <a:pt x="776369" y="0"/>
                </a:lnTo>
                <a:lnTo>
                  <a:pt x="776369" y="776370"/>
                </a:lnTo>
                <a:lnTo>
                  <a:pt x="0" y="7763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6527499" y="8569313"/>
            <a:ext cx="3521003" cy="3521003"/>
          </a:xfrm>
          <a:custGeom>
            <a:avLst/>
            <a:gdLst/>
            <a:ahLst/>
            <a:cxnLst/>
            <a:rect l="l" t="t" r="r" b="b"/>
            <a:pathLst>
              <a:path w="3521003" h="3521003">
                <a:moveTo>
                  <a:pt x="0" y="0"/>
                </a:moveTo>
                <a:lnTo>
                  <a:pt x="3521002" y="0"/>
                </a:lnTo>
                <a:lnTo>
                  <a:pt x="3521002" y="3521003"/>
                </a:lnTo>
                <a:lnTo>
                  <a:pt x="0" y="35210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0" y="0"/>
            <a:ext cx="18288000" cy="213007"/>
            <a:chOff x="0" y="0"/>
            <a:chExt cx="4816593" cy="5610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16592" cy="56101"/>
            </a:xfrm>
            <a:custGeom>
              <a:avLst/>
              <a:gdLst/>
              <a:ahLst/>
              <a:cxnLst/>
              <a:rect l="l" t="t" r="r" b="b"/>
              <a:pathLst>
                <a:path w="4816592" h="56101">
                  <a:moveTo>
                    <a:pt x="0" y="0"/>
                  </a:moveTo>
                  <a:lnTo>
                    <a:pt x="4816592" y="0"/>
                  </a:lnTo>
                  <a:lnTo>
                    <a:pt x="4816592" y="56101"/>
                  </a:lnTo>
                  <a:lnTo>
                    <a:pt x="0" y="56101"/>
                  </a:lnTo>
                  <a:close/>
                </a:path>
              </a:pathLst>
            </a:custGeom>
            <a:solidFill>
              <a:srgbClr val="F7F7F7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4816593" cy="1037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1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28700" y="726850"/>
            <a:ext cx="3166518" cy="294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2"/>
              </a:lnSpc>
            </a:pPr>
            <a:r>
              <a:rPr lang="en-US" sz="2250" b="1">
                <a:solidFill>
                  <a:srgbClr val="F7F7F7"/>
                </a:solidFill>
                <a:latin typeface="TT Fors Bold"/>
                <a:ea typeface="TT Fors Bold"/>
                <a:cs typeface="TT Fors Bold"/>
                <a:sym typeface="TT Fors Bold"/>
              </a:rPr>
              <a:t>DR. NOUR MOHAMED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22915" y="7888512"/>
            <a:ext cx="14448749" cy="1369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1"/>
              </a:lnSpc>
            </a:pPr>
            <a:r>
              <a:rPr lang="en-US" sz="3586" b="1">
                <a:solidFill>
                  <a:srgbClr val="820000"/>
                </a:solidFill>
                <a:latin typeface="TT Fors Bold"/>
                <a:ea typeface="TT Fors Bold"/>
                <a:cs typeface="TT Fors Bold"/>
                <a:sym typeface="TT Fors Bold"/>
              </a:rPr>
              <a:t>   Presented by : Sandra Kolta , Nada Mamdouh , Adam Issa</a:t>
            </a:r>
          </a:p>
          <a:p>
            <a:pPr marL="0" lvl="0" indent="0" algn="ctr">
              <a:lnSpc>
                <a:spcPts val="5996"/>
              </a:lnSpc>
              <a:spcBef>
                <a:spcPct val="0"/>
              </a:spcBef>
            </a:pPr>
            <a:endParaRPr lang="en-US" sz="3586" b="1">
              <a:solidFill>
                <a:srgbClr val="820000"/>
              </a:solidFill>
              <a:latin typeface="TT Fors Bold"/>
              <a:ea typeface="TT Fors Bold"/>
              <a:cs typeface="TT Fors Bold"/>
              <a:sym typeface="TT Fors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053186" y="8766080"/>
            <a:ext cx="3369168" cy="3369168"/>
          </a:xfrm>
          <a:custGeom>
            <a:avLst/>
            <a:gdLst/>
            <a:ahLst/>
            <a:cxnLst/>
            <a:rect l="l" t="t" r="r" b="b"/>
            <a:pathLst>
              <a:path w="3369168" h="3369168">
                <a:moveTo>
                  <a:pt x="0" y="0"/>
                </a:moveTo>
                <a:lnTo>
                  <a:pt x="3369168" y="0"/>
                </a:lnTo>
                <a:lnTo>
                  <a:pt x="3369168" y="3369168"/>
                </a:lnTo>
                <a:lnTo>
                  <a:pt x="0" y="33691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213007"/>
            <a:chOff x="0" y="0"/>
            <a:chExt cx="4816593" cy="561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56101"/>
            </a:xfrm>
            <a:custGeom>
              <a:avLst/>
              <a:gdLst/>
              <a:ahLst/>
              <a:cxnLst/>
              <a:rect l="l" t="t" r="r" b="b"/>
              <a:pathLst>
                <a:path w="4816592" h="56101">
                  <a:moveTo>
                    <a:pt x="0" y="0"/>
                  </a:moveTo>
                  <a:lnTo>
                    <a:pt x="4816592" y="0"/>
                  </a:lnTo>
                  <a:lnTo>
                    <a:pt x="4816592" y="56101"/>
                  </a:lnTo>
                  <a:lnTo>
                    <a:pt x="0" y="56101"/>
                  </a:lnTo>
                  <a:close/>
                </a:path>
              </a:pathLst>
            </a:custGeom>
            <a:solidFill>
              <a:srgbClr val="82000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1037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0799404" y="2100427"/>
            <a:ext cx="6800458" cy="6533166"/>
          </a:xfrm>
          <a:custGeom>
            <a:avLst/>
            <a:gdLst/>
            <a:ahLst/>
            <a:cxnLst/>
            <a:rect l="l" t="t" r="r" b="b"/>
            <a:pathLst>
              <a:path w="6800458" h="6533166">
                <a:moveTo>
                  <a:pt x="0" y="0"/>
                </a:moveTo>
                <a:lnTo>
                  <a:pt x="6800458" y="0"/>
                </a:lnTo>
                <a:lnTo>
                  <a:pt x="6800458" y="6533166"/>
                </a:lnTo>
                <a:lnTo>
                  <a:pt x="0" y="65331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3756" t="-20047" r="-15328" b="-14319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847725" y="942975"/>
            <a:ext cx="10458196" cy="2762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95"/>
              </a:lnSpc>
            </a:pPr>
            <a:r>
              <a:rPr lang="en-US" sz="10922" spc="-109">
                <a:solidFill>
                  <a:srgbClr val="820000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The Continuous ASM Lifecycle</a:t>
            </a:r>
          </a:p>
        </p:txBody>
      </p:sp>
      <p:sp>
        <p:nvSpPr>
          <p:cNvPr id="8" name="Freeform 8"/>
          <p:cNvSpPr/>
          <p:nvPr/>
        </p:nvSpPr>
        <p:spPr>
          <a:xfrm>
            <a:off x="298335" y="4321215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4" y="0"/>
                </a:lnTo>
                <a:lnTo>
                  <a:pt x="611714" y="618461"/>
                </a:lnTo>
                <a:lnTo>
                  <a:pt x="0" y="6184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302952" y="4159290"/>
            <a:ext cx="9496452" cy="1275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82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Security is a Process: Attack Surface Management is a non-stop, cyclical process.</a:t>
            </a:r>
          </a:p>
        </p:txBody>
      </p:sp>
      <p:sp>
        <p:nvSpPr>
          <p:cNvPr id="10" name="Freeform 10"/>
          <p:cNvSpPr/>
          <p:nvPr/>
        </p:nvSpPr>
        <p:spPr>
          <a:xfrm>
            <a:off x="298335" y="5920780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4" y="0"/>
                </a:lnTo>
                <a:lnTo>
                  <a:pt x="611714" y="618461"/>
                </a:lnTo>
                <a:lnTo>
                  <a:pt x="0" y="6184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302952" y="5758855"/>
            <a:ext cx="10002968" cy="1275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82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 Steps: It flows from Analysis to Prioritization and then Remediation.</a:t>
            </a:r>
          </a:p>
        </p:txBody>
      </p:sp>
      <p:sp>
        <p:nvSpPr>
          <p:cNvPr id="12" name="Freeform 12"/>
          <p:cNvSpPr/>
          <p:nvPr/>
        </p:nvSpPr>
        <p:spPr>
          <a:xfrm>
            <a:off x="298335" y="7520345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4" y="0"/>
                </a:lnTo>
                <a:lnTo>
                  <a:pt x="611714" y="618462"/>
                </a:lnTo>
                <a:lnTo>
                  <a:pt x="0" y="6184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302952" y="7358420"/>
            <a:ext cx="9214000" cy="1875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82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Verification: The cycle must conclude by re-analyzing the results to ensure reduction was effective.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053186" y="8766080"/>
            <a:ext cx="3369168" cy="3369168"/>
          </a:xfrm>
          <a:custGeom>
            <a:avLst/>
            <a:gdLst/>
            <a:ahLst/>
            <a:cxnLst/>
            <a:rect l="l" t="t" r="r" b="b"/>
            <a:pathLst>
              <a:path w="3369168" h="3369168">
                <a:moveTo>
                  <a:pt x="0" y="0"/>
                </a:moveTo>
                <a:lnTo>
                  <a:pt x="3369168" y="0"/>
                </a:lnTo>
                <a:lnTo>
                  <a:pt x="3369168" y="3369168"/>
                </a:lnTo>
                <a:lnTo>
                  <a:pt x="0" y="33691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213007"/>
            <a:chOff x="0" y="0"/>
            <a:chExt cx="4816593" cy="561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56101"/>
            </a:xfrm>
            <a:custGeom>
              <a:avLst/>
              <a:gdLst/>
              <a:ahLst/>
              <a:cxnLst/>
              <a:rect l="l" t="t" r="r" b="b"/>
              <a:pathLst>
                <a:path w="4816592" h="56101">
                  <a:moveTo>
                    <a:pt x="0" y="0"/>
                  </a:moveTo>
                  <a:lnTo>
                    <a:pt x="4816592" y="0"/>
                  </a:lnTo>
                  <a:lnTo>
                    <a:pt x="4816592" y="56101"/>
                  </a:lnTo>
                  <a:lnTo>
                    <a:pt x="0" y="56101"/>
                  </a:lnTo>
                  <a:close/>
                </a:path>
              </a:pathLst>
            </a:custGeom>
            <a:solidFill>
              <a:srgbClr val="82000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1037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555510" y="3523109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4" y="0"/>
                </a:lnTo>
                <a:lnTo>
                  <a:pt x="611714" y="618461"/>
                </a:lnTo>
                <a:lnTo>
                  <a:pt x="0" y="6184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555510" y="5122674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4" y="0"/>
                </a:lnTo>
                <a:lnTo>
                  <a:pt x="611714" y="618461"/>
                </a:lnTo>
                <a:lnTo>
                  <a:pt x="0" y="6184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555510" y="7164819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4" y="0"/>
                </a:lnTo>
                <a:lnTo>
                  <a:pt x="611714" y="618462"/>
                </a:lnTo>
                <a:lnTo>
                  <a:pt x="0" y="6184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0572251" y="2148157"/>
            <a:ext cx="6687049" cy="2948162"/>
          </a:xfrm>
          <a:custGeom>
            <a:avLst/>
            <a:gdLst/>
            <a:ahLst/>
            <a:cxnLst/>
            <a:rect l="l" t="t" r="r" b="b"/>
            <a:pathLst>
              <a:path w="6687049" h="2948162">
                <a:moveTo>
                  <a:pt x="0" y="0"/>
                </a:moveTo>
                <a:lnTo>
                  <a:pt x="6687049" y="0"/>
                </a:lnTo>
                <a:lnTo>
                  <a:pt x="6687049" y="2948162"/>
                </a:lnTo>
                <a:lnTo>
                  <a:pt x="0" y="29481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48258" b="-78562"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2248608" y="5431904"/>
            <a:ext cx="4069911" cy="4114800"/>
          </a:xfrm>
          <a:custGeom>
            <a:avLst/>
            <a:gdLst/>
            <a:ahLst/>
            <a:cxnLst/>
            <a:rect l="l" t="t" r="r" b="b"/>
            <a:pathLst>
              <a:path w="4069911" h="4114800">
                <a:moveTo>
                  <a:pt x="0" y="0"/>
                </a:moveTo>
                <a:lnTo>
                  <a:pt x="4069911" y="0"/>
                </a:lnTo>
                <a:lnTo>
                  <a:pt x="406991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847725" y="866775"/>
            <a:ext cx="17588845" cy="10315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5"/>
              </a:lnSpc>
            </a:pPr>
            <a:r>
              <a:rPr lang="en-US" sz="7923" spc="-79">
                <a:solidFill>
                  <a:srgbClr val="820000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Lifecycle Phase 1: Analyze -&gt; Prioritize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60127" y="3361184"/>
            <a:ext cx="9496452" cy="1275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82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Analyze: Use tools (like ASA) to discover assets and vulnerabilities.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560127" y="4960749"/>
            <a:ext cx="10002968" cy="1875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82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Prioritize: Rank risks based on severity (how bad it is) and exploitability (how easy it is to use).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560127" y="7002894"/>
            <a:ext cx="9214000" cy="1275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82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Focus: Direct limited security resources to fix the highest-impact threats first.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053186" y="8766080"/>
            <a:ext cx="3369168" cy="3369168"/>
          </a:xfrm>
          <a:custGeom>
            <a:avLst/>
            <a:gdLst/>
            <a:ahLst/>
            <a:cxnLst/>
            <a:rect l="l" t="t" r="r" b="b"/>
            <a:pathLst>
              <a:path w="3369168" h="3369168">
                <a:moveTo>
                  <a:pt x="0" y="0"/>
                </a:moveTo>
                <a:lnTo>
                  <a:pt x="3369168" y="0"/>
                </a:lnTo>
                <a:lnTo>
                  <a:pt x="3369168" y="3369168"/>
                </a:lnTo>
                <a:lnTo>
                  <a:pt x="0" y="33691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213007"/>
            <a:chOff x="0" y="0"/>
            <a:chExt cx="4816593" cy="561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56101"/>
            </a:xfrm>
            <a:custGeom>
              <a:avLst/>
              <a:gdLst/>
              <a:ahLst/>
              <a:cxnLst/>
              <a:rect l="l" t="t" r="r" b="b"/>
              <a:pathLst>
                <a:path w="4816592" h="56101">
                  <a:moveTo>
                    <a:pt x="0" y="0"/>
                  </a:moveTo>
                  <a:lnTo>
                    <a:pt x="4816592" y="0"/>
                  </a:lnTo>
                  <a:lnTo>
                    <a:pt x="4816592" y="56101"/>
                  </a:lnTo>
                  <a:lnTo>
                    <a:pt x="0" y="56101"/>
                  </a:lnTo>
                  <a:close/>
                </a:path>
              </a:pathLst>
            </a:custGeom>
            <a:solidFill>
              <a:srgbClr val="82000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1037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555510" y="3523109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4" y="0"/>
                </a:lnTo>
                <a:lnTo>
                  <a:pt x="611714" y="618461"/>
                </a:lnTo>
                <a:lnTo>
                  <a:pt x="0" y="6184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517410" y="5441429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4" y="0"/>
                </a:lnTo>
                <a:lnTo>
                  <a:pt x="611714" y="618462"/>
                </a:lnTo>
                <a:lnTo>
                  <a:pt x="0" y="6184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555510" y="7164819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4" y="0"/>
                </a:lnTo>
                <a:lnTo>
                  <a:pt x="611714" y="618462"/>
                </a:lnTo>
                <a:lnTo>
                  <a:pt x="0" y="6184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1600977" y="2303671"/>
            <a:ext cx="6356958" cy="3057338"/>
          </a:xfrm>
          <a:custGeom>
            <a:avLst/>
            <a:gdLst/>
            <a:ahLst/>
            <a:cxnLst/>
            <a:rect l="l" t="t" r="r" b="b"/>
            <a:pathLst>
              <a:path w="6356958" h="3057338">
                <a:moveTo>
                  <a:pt x="0" y="0"/>
                </a:moveTo>
                <a:lnTo>
                  <a:pt x="6356958" y="0"/>
                </a:lnTo>
                <a:lnTo>
                  <a:pt x="6356958" y="3057337"/>
                </a:lnTo>
                <a:lnTo>
                  <a:pt x="0" y="305733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51555" b="-56368"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3288562" y="5750660"/>
            <a:ext cx="3500908" cy="3437255"/>
          </a:xfrm>
          <a:custGeom>
            <a:avLst/>
            <a:gdLst/>
            <a:ahLst/>
            <a:cxnLst/>
            <a:rect l="l" t="t" r="r" b="b"/>
            <a:pathLst>
              <a:path w="3500908" h="3437255">
                <a:moveTo>
                  <a:pt x="0" y="0"/>
                </a:moveTo>
                <a:lnTo>
                  <a:pt x="3500908" y="0"/>
                </a:lnTo>
                <a:lnTo>
                  <a:pt x="3500908" y="3437255"/>
                </a:lnTo>
                <a:lnTo>
                  <a:pt x="0" y="343725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847725" y="866775"/>
            <a:ext cx="17588845" cy="10315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5"/>
              </a:lnSpc>
            </a:pPr>
            <a:r>
              <a:rPr lang="en-US" sz="7923" spc="-79">
                <a:solidFill>
                  <a:srgbClr val="820000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Lifecycle Phase 2: Reduce -&gt; Verify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60127" y="3361184"/>
            <a:ext cx="9496452" cy="1875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82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Reduce: Apply the ASR techniques: PoLP, configuration hardening, and service removal.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522027" y="5279504"/>
            <a:ext cx="10002968" cy="1275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82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Verify: Re-run the Analyzer tool to confirm the vulnerability is truly closed or filtered.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560127" y="7002894"/>
            <a:ext cx="10145624" cy="1875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82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Repeat: The verification step triggers the next analysis loop, ensuring continuous security posture.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053186" y="8908955"/>
            <a:ext cx="3369168" cy="3369168"/>
          </a:xfrm>
          <a:custGeom>
            <a:avLst/>
            <a:gdLst/>
            <a:ahLst/>
            <a:cxnLst/>
            <a:rect l="l" t="t" r="r" b="b"/>
            <a:pathLst>
              <a:path w="3369168" h="3369168">
                <a:moveTo>
                  <a:pt x="0" y="0"/>
                </a:moveTo>
                <a:lnTo>
                  <a:pt x="3369168" y="0"/>
                </a:lnTo>
                <a:lnTo>
                  <a:pt x="3369168" y="3369168"/>
                </a:lnTo>
                <a:lnTo>
                  <a:pt x="0" y="33691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213007"/>
            <a:chOff x="0" y="0"/>
            <a:chExt cx="4816593" cy="561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56101"/>
            </a:xfrm>
            <a:custGeom>
              <a:avLst/>
              <a:gdLst/>
              <a:ahLst/>
              <a:cxnLst/>
              <a:rect l="l" t="t" r="r" b="b"/>
              <a:pathLst>
                <a:path w="4816592" h="56101">
                  <a:moveTo>
                    <a:pt x="0" y="0"/>
                  </a:moveTo>
                  <a:lnTo>
                    <a:pt x="4816592" y="0"/>
                  </a:lnTo>
                  <a:lnTo>
                    <a:pt x="4816592" y="56101"/>
                  </a:lnTo>
                  <a:lnTo>
                    <a:pt x="0" y="56101"/>
                  </a:lnTo>
                  <a:close/>
                </a:path>
              </a:pathLst>
            </a:custGeom>
            <a:solidFill>
              <a:srgbClr val="F7F7F7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1037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2516648" y="1246075"/>
            <a:ext cx="5659145" cy="4411775"/>
          </a:xfrm>
          <a:custGeom>
            <a:avLst/>
            <a:gdLst/>
            <a:ahLst/>
            <a:cxnLst/>
            <a:rect l="l" t="t" r="r" b="b"/>
            <a:pathLst>
              <a:path w="5659145" h="4411775">
                <a:moveTo>
                  <a:pt x="0" y="0"/>
                </a:moveTo>
                <a:lnTo>
                  <a:pt x="5659145" y="0"/>
                </a:lnTo>
                <a:lnTo>
                  <a:pt x="5659145" y="4411775"/>
                </a:lnTo>
                <a:lnTo>
                  <a:pt x="0" y="44117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416985" y="3154965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5" y="0"/>
                </a:lnTo>
                <a:lnTo>
                  <a:pt x="611715" y="618461"/>
                </a:lnTo>
                <a:lnTo>
                  <a:pt x="0" y="6184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416985" y="5392690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5" y="0"/>
                </a:lnTo>
                <a:lnTo>
                  <a:pt x="611715" y="618462"/>
                </a:lnTo>
                <a:lnTo>
                  <a:pt x="0" y="6184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416985" y="7630402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5" y="0"/>
                </a:lnTo>
                <a:lnTo>
                  <a:pt x="611715" y="618462"/>
                </a:lnTo>
                <a:lnTo>
                  <a:pt x="0" y="6184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1246692" y="5829381"/>
            <a:ext cx="3607713" cy="4173008"/>
          </a:xfrm>
          <a:custGeom>
            <a:avLst/>
            <a:gdLst/>
            <a:ahLst/>
            <a:cxnLst/>
            <a:rect l="l" t="t" r="r" b="b"/>
            <a:pathLst>
              <a:path w="3607713" h="4173008">
                <a:moveTo>
                  <a:pt x="0" y="0"/>
                </a:moveTo>
                <a:lnTo>
                  <a:pt x="3607713" y="0"/>
                </a:lnTo>
                <a:lnTo>
                  <a:pt x="3607713" y="4173007"/>
                </a:lnTo>
                <a:lnTo>
                  <a:pt x="0" y="417300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9102" t="-13530" r="-20147" b="-6855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397935" y="908927"/>
            <a:ext cx="14957811" cy="14167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95"/>
              </a:lnSpc>
            </a:pPr>
            <a:r>
              <a:rPr lang="en-US" sz="10922" spc="-109">
                <a:solidFill>
                  <a:srgbClr val="F7F7F7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Summary of Benefits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02952" y="2993040"/>
            <a:ext cx="9943740" cy="1875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 Compliance: Provides auditable evidence of continuous risk assessment and mitigation efforts.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02952" y="5164105"/>
            <a:ext cx="9858015" cy="1875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 Reduced Overhead: Less complex systems require less maintenance and fewer emergency fixes.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02952" y="7335170"/>
            <a:ext cx="9858015" cy="1275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Containment: Reduces the lateral movement pathways for malware during an incident.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053186" y="8908955"/>
            <a:ext cx="3369168" cy="3369168"/>
          </a:xfrm>
          <a:custGeom>
            <a:avLst/>
            <a:gdLst/>
            <a:ahLst/>
            <a:cxnLst/>
            <a:rect l="l" t="t" r="r" b="b"/>
            <a:pathLst>
              <a:path w="3369168" h="3369168">
                <a:moveTo>
                  <a:pt x="0" y="0"/>
                </a:moveTo>
                <a:lnTo>
                  <a:pt x="3369168" y="0"/>
                </a:lnTo>
                <a:lnTo>
                  <a:pt x="3369168" y="3369168"/>
                </a:lnTo>
                <a:lnTo>
                  <a:pt x="0" y="33691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213007"/>
            <a:chOff x="0" y="0"/>
            <a:chExt cx="4816593" cy="561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56101"/>
            </a:xfrm>
            <a:custGeom>
              <a:avLst/>
              <a:gdLst/>
              <a:ahLst/>
              <a:cxnLst/>
              <a:rect l="l" t="t" r="r" b="b"/>
              <a:pathLst>
                <a:path w="4816592" h="56101">
                  <a:moveTo>
                    <a:pt x="0" y="0"/>
                  </a:moveTo>
                  <a:lnTo>
                    <a:pt x="4816592" y="0"/>
                  </a:lnTo>
                  <a:lnTo>
                    <a:pt x="4816592" y="56101"/>
                  </a:lnTo>
                  <a:lnTo>
                    <a:pt x="0" y="56101"/>
                  </a:lnTo>
                  <a:close/>
                </a:path>
              </a:pathLst>
            </a:custGeom>
            <a:solidFill>
              <a:srgbClr val="82000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1037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685554" y="3095969"/>
            <a:ext cx="19225129" cy="4791955"/>
          </a:xfrm>
          <a:custGeom>
            <a:avLst/>
            <a:gdLst/>
            <a:ahLst/>
            <a:cxnLst/>
            <a:rect l="l" t="t" r="r" b="b"/>
            <a:pathLst>
              <a:path w="19225129" h="4791955">
                <a:moveTo>
                  <a:pt x="0" y="0"/>
                </a:moveTo>
                <a:lnTo>
                  <a:pt x="19225129" y="0"/>
                </a:lnTo>
                <a:lnTo>
                  <a:pt x="19225129" y="4791955"/>
                </a:lnTo>
                <a:lnTo>
                  <a:pt x="0" y="47919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35004" b="-16619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847725" y="895350"/>
            <a:ext cx="16158571" cy="1179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06"/>
              </a:lnSpc>
            </a:pPr>
            <a:r>
              <a:rPr lang="en-US" sz="9078" spc="-90">
                <a:solidFill>
                  <a:srgbClr val="A91016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HERE COMES THE DEMO 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66681" y="8473948"/>
            <a:ext cx="4185238" cy="4185238"/>
          </a:xfrm>
          <a:custGeom>
            <a:avLst/>
            <a:gdLst/>
            <a:ahLst/>
            <a:cxnLst/>
            <a:rect l="l" t="t" r="r" b="b"/>
            <a:pathLst>
              <a:path w="4185238" h="4185238">
                <a:moveTo>
                  <a:pt x="0" y="0"/>
                </a:moveTo>
                <a:lnTo>
                  <a:pt x="4185238" y="0"/>
                </a:lnTo>
                <a:lnTo>
                  <a:pt x="4185238" y="4185237"/>
                </a:lnTo>
                <a:lnTo>
                  <a:pt x="0" y="4185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213007"/>
            <a:chOff x="0" y="0"/>
            <a:chExt cx="4816593" cy="561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56101"/>
            </a:xfrm>
            <a:custGeom>
              <a:avLst/>
              <a:gdLst/>
              <a:ahLst/>
              <a:cxnLst/>
              <a:rect l="l" t="t" r="r" b="b"/>
              <a:pathLst>
                <a:path w="4816592" h="56101">
                  <a:moveTo>
                    <a:pt x="0" y="0"/>
                  </a:moveTo>
                  <a:lnTo>
                    <a:pt x="4816592" y="0"/>
                  </a:lnTo>
                  <a:lnTo>
                    <a:pt x="4816592" y="56101"/>
                  </a:lnTo>
                  <a:lnTo>
                    <a:pt x="0" y="56101"/>
                  </a:lnTo>
                  <a:close/>
                </a:path>
              </a:pathLst>
            </a:custGeom>
            <a:solidFill>
              <a:srgbClr val="F7F7F7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1037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976303" y="9174847"/>
            <a:ext cx="2587045" cy="2587045"/>
          </a:xfrm>
          <a:custGeom>
            <a:avLst/>
            <a:gdLst/>
            <a:ahLst/>
            <a:cxnLst/>
            <a:rect l="l" t="t" r="r" b="b"/>
            <a:pathLst>
              <a:path w="2587045" h="2587045">
                <a:moveTo>
                  <a:pt x="0" y="0"/>
                </a:moveTo>
                <a:lnTo>
                  <a:pt x="2587045" y="0"/>
                </a:lnTo>
                <a:lnTo>
                  <a:pt x="2587045" y="2587045"/>
                </a:lnTo>
                <a:lnTo>
                  <a:pt x="0" y="25870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7259300" y="474395"/>
            <a:ext cx="2587045" cy="2587045"/>
          </a:xfrm>
          <a:custGeom>
            <a:avLst/>
            <a:gdLst/>
            <a:ahLst/>
            <a:cxnLst/>
            <a:rect l="l" t="t" r="r" b="b"/>
            <a:pathLst>
              <a:path w="2587045" h="2587045">
                <a:moveTo>
                  <a:pt x="0" y="0"/>
                </a:moveTo>
                <a:lnTo>
                  <a:pt x="2587045" y="0"/>
                </a:lnTo>
                <a:lnTo>
                  <a:pt x="2587045" y="2587044"/>
                </a:lnTo>
                <a:lnTo>
                  <a:pt x="0" y="25870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0963055" y="2127377"/>
            <a:ext cx="6388397" cy="6705378"/>
          </a:xfrm>
          <a:custGeom>
            <a:avLst/>
            <a:gdLst/>
            <a:ahLst/>
            <a:cxnLst/>
            <a:rect l="l" t="t" r="r" b="b"/>
            <a:pathLst>
              <a:path w="6388397" h="6705378">
                <a:moveTo>
                  <a:pt x="0" y="0"/>
                </a:moveTo>
                <a:lnTo>
                  <a:pt x="6388397" y="0"/>
                </a:lnTo>
                <a:lnTo>
                  <a:pt x="6388397" y="6705378"/>
                </a:lnTo>
                <a:lnTo>
                  <a:pt x="0" y="67053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62025" y="1162050"/>
            <a:ext cx="10001030" cy="275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94"/>
              </a:lnSpc>
            </a:pPr>
            <a:r>
              <a:rPr lang="en-US" sz="10922" spc="-109">
                <a:solidFill>
                  <a:srgbClr val="F7F7F7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What is Attack Surface?</a:t>
            </a:r>
          </a:p>
        </p:txBody>
      </p:sp>
      <p:sp>
        <p:nvSpPr>
          <p:cNvPr id="10" name="Freeform 10"/>
          <p:cNvSpPr/>
          <p:nvPr/>
        </p:nvSpPr>
        <p:spPr>
          <a:xfrm>
            <a:off x="576923" y="4273594"/>
            <a:ext cx="624232" cy="631117"/>
          </a:xfrm>
          <a:custGeom>
            <a:avLst/>
            <a:gdLst/>
            <a:ahLst/>
            <a:cxnLst/>
            <a:rect l="l" t="t" r="r" b="b"/>
            <a:pathLst>
              <a:path w="624232" h="631117">
                <a:moveTo>
                  <a:pt x="0" y="0"/>
                </a:moveTo>
                <a:lnTo>
                  <a:pt x="624232" y="0"/>
                </a:lnTo>
                <a:lnTo>
                  <a:pt x="624232" y="631116"/>
                </a:lnTo>
                <a:lnTo>
                  <a:pt x="0" y="63111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576923" y="5997113"/>
            <a:ext cx="624232" cy="631117"/>
          </a:xfrm>
          <a:custGeom>
            <a:avLst/>
            <a:gdLst/>
            <a:ahLst/>
            <a:cxnLst/>
            <a:rect l="l" t="t" r="r" b="b"/>
            <a:pathLst>
              <a:path w="624232" h="631117">
                <a:moveTo>
                  <a:pt x="0" y="0"/>
                </a:moveTo>
                <a:lnTo>
                  <a:pt x="624232" y="0"/>
                </a:lnTo>
                <a:lnTo>
                  <a:pt x="624232" y="631117"/>
                </a:lnTo>
                <a:lnTo>
                  <a:pt x="0" y="63111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543973" y="4106673"/>
            <a:ext cx="9409557" cy="1216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71"/>
              </a:lnSpc>
              <a:spcBef>
                <a:spcPct val="0"/>
              </a:spcBef>
            </a:pPr>
            <a:r>
              <a:rPr lang="en-US" sz="3265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The total sum of all potential entry points into a system.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564777" y="5749463"/>
            <a:ext cx="8281355" cy="1789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71"/>
              </a:lnSpc>
              <a:spcBef>
                <a:spcPct val="0"/>
              </a:spcBef>
            </a:pPr>
            <a:r>
              <a:rPr lang="en-US" sz="3265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 Includes every pathway an attacker can use to compromise your environment.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534448" y="7967967"/>
            <a:ext cx="8281355" cy="1216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71"/>
              </a:lnSpc>
              <a:spcBef>
                <a:spcPct val="0"/>
              </a:spcBef>
            </a:pPr>
            <a:r>
              <a:rPr lang="en-US" sz="3265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 It extends across Code, Ports, Services, APIs, and People.</a:t>
            </a:r>
          </a:p>
        </p:txBody>
      </p:sp>
      <p:sp>
        <p:nvSpPr>
          <p:cNvPr id="15" name="Freeform 15"/>
          <p:cNvSpPr/>
          <p:nvPr/>
        </p:nvSpPr>
        <p:spPr>
          <a:xfrm>
            <a:off x="576923" y="8201639"/>
            <a:ext cx="624232" cy="631117"/>
          </a:xfrm>
          <a:custGeom>
            <a:avLst/>
            <a:gdLst/>
            <a:ahLst/>
            <a:cxnLst/>
            <a:rect l="l" t="t" r="r" b="b"/>
            <a:pathLst>
              <a:path w="624232" h="631117">
                <a:moveTo>
                  <a:pt x="0" y="0"/>
                </a:moveTo>
                <a:lnTo>
                  <a:pt x="624232" y="0"/>
                </a:lnTo>
                <a:lnTo>
                  <a:pt x="624232" y="631116"/>
                </a:lnTo>
                <a:lnTo>
                  <a:pt x="0" y="63111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053186" y="8429388"/>
            <a:ext cx="4185238" cy="4185238"/>
          </a:xfrm>
          <a:custGeom>
            <a:avLst/>
            <a:gdLst/>
            <a:ahLst/>
            <a:cxnLst/>
            <a:rect l="l" t="t" r="r" b="b"/>
            <a:pathLst>
              <a:path w="4185238" h="4185238">
                <a:moveTo>
                  <a:pt x="0" y="0"/>
                </a:moveTo>
                <a:lnTo>
                  <a:pt x="4185237" y="0"/>
                </a:lnTo>
                <a:lnTo>
                  <a:pt x="4185237" y="4185238"/>
                </a:lnTo>
                <a:lnTo>
                  <a:pt x="0" y="41852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213007"/>
            <a:chOff x="0" y="0"/>
            <a:chExt cx="4816593" cy="561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56101"/>
            </a:xfrm>
            <a:custGeom>
              <a:avLst/>
              <a:gdLst/>
              <a:ahLst/>
              <a:cxnLst/>
              <a:rect l="l" t="t" r="r" b="b"/>
              <a:pathLst>
                <a:path w="4816592" h="56101">
                  <a:moveTo>
                    <a:pt x="0" y="0"/>
                  </a:moveTo>
                  <a:lnTo>
                    <a:pt x="4816592" y="0"/>
                  </a:lnTo>
                  <a:lnTo>
                    <a:pt x="4816592" y="56101"/>
                  </a:lnTo>
                  <a:lnTo>
                    <a:pt x="0" y="56101"/>
                  </a:lnTo>
                  <a:close/>
                </a:path>
              </a:pathLst>
            </a:custGeom>
            <a:solidFill>
              <a:srgbClr val="F7F7F7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1037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8015557" y="4893001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5" y="0"/>
                </a:lnTo>
                <a:lnTo>
                  <a:pt x="611715" y="618461"/>
                </a:lnTo>
                <a:lnTo>
                  <a:pt x="0" y="6184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015557" y="6352489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5" y="0"/>
                </a:lnTo>
                <a:lnTo>
                  <a:pt x="611715" y="618462"/>
                </a:lnTo>
                <a:lnTo>
                  <a:pt x="0" y="6184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368951" y="2258924"/>
            <a:ext cx="7952464" cy="5769151"/>
          </a:xfrm>
          <a:custGeom>
            <a:avLst/>
            <a:gdLst/>
            <a:ahLst/>
            <a:cxnLst/>
            <a:rect l="l" t="t" r="r" b="b"/>
            <a:pathLst>
              <a:path w="7952464" h="5769151">
                <a:moveTo>
                  <a:pt x="0" y="0"/>
                </a:moveTo>
                <a:lnTo>
                  <a:pt x="7952463" y="0"/>
                </a:lnTo>
                <a:lnTo>
                  <a:pt x="7952463" y="5769152"/>
                </a:lnTo>
                <a:lnTo>
                  <a:pt x="0" y="576915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8206057" y="1190625"/>
            <a:ext cx="9625852" cy="2762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95"/>
              </a:lnSpc>
            </a:pPr>
            <a:r>
              <a:rPr lang="en-US" sz="10922" spc="-109">
                <a:solidFill>
                  <a:srgbClr val="F7F7F7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 Analogy: The Digital House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972550" y="4790116"/>
            <a:ext cx="9220879" cy="1185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80"/>
              </a:lnSpc>
              <a:spcBef>
                <a:spcPct val="0"/>
              </a:spcBef>
            </a:pPr>
            <a:r>
              <a:rPr lang="en-US" sz="3200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 Every door, window, or unpatched pipe is an entry.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058275" y="6347381"/>
            <a:ext cx="8115300" cy="623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80"/>
              </a:lnSpc>
              <a:spcBef>
                <a:spcPct val="0"/>
              </a:spcBef>
            </a:pPr>
            <a:r>
              <a:rPr lang="en-US" sz="3200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More entry points = Higher risk.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66681" y="8356306"/>
            <a:ext cx="4185238" cy="4185238"/>
          </a:xfrm>
          <a:custGeom>
            <a:avLst/>
            <a:gdLst/>
            <a:ahLst/>
            <a:cxnLst/>
            <a:rect l="l" t="t" r="r" b="b"/>
            <a:pathLst>
              <a:path w="4185238" h="4185238">
                <a:moveTo>
                  <a:pt x="0" y="0"/>
                </a:moveTo>
                <a:lnTo>
                  <a:pt x="4185238" y="0"/>
                </a:lnTo>
                <a:lnTo>
                  <a:pt x="4185238" y="4185238"/>
                </a:lnTo>
                <a:lnTo>
                  <a:pt x="0" y="41852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213007"/>
            <a:chOff x="0" y="0"/>
            <a:chExt cx="4816593" cy="561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56101"/>
            </a:xfrm>
            <a:custGeom>
              <a:avLst/>
              <a:gdLst/>
              <a:ahLst/>
              <a:cxnLst/>
              <a:rect l="l" t="t" r="r" b="b"/>
              <a:pathLst>
                <a:path w="4816592" h="56101">
                  <a:moveTo>
                    <a:pt x="0" y="0"/>
                  </a:moveTo>
                  <a:lnTo>
                    <a:pt x="4816592" y="0"/>
                  </a:lnTo>
                  <a:lnTo>
                    <a:pt x="4816592" y="56101"/>
                  </a:lnTo>
                  <a:lnTo>
                    <a:pt x="0" y="56101"/>
                  </a:lnTo>
                  <a:close/>
                </a:path>
              </a:pathLst>
            </a:custGeom>
            <a:solidFill>
              <a:srgbClr val="F7F7F7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1037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0110340" y="1584323"/>
            <a:ext cx="7363367" cy="7863790"/>
          </a:xfrm>
          <a:custGeom>
            <a:avLst/>
            <a:gdLst/>
            <a:ahLst/>
            <a:cxnLst/>
            <a:rect l="l" t="t" r="r" b="b"/>
            <a:pathLst>
              <a:path w="7363367" h="7863790">
                <a:moveTo>
                  <a:pt x="0" y="0"/>
                </a:moveTo>
                <a:lnTo>
                  <a:pt x="7363367" y="0"/>
                </a:lnTo>
                <a:lnTo>
                  <a:pt x="7363367" y="7863790"/>
                </a:lnTo>
                <a:lnTo>
                  <a:pt x="0" y="78637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1373622"/>
            <a:ext cx="13158381" cy="2762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95"/>
              </a:lnSpc>
            </a:pPr>
            <a:r>
              <a:rPr lang="en-US" sz="10922" spc="-109">
                <a:solidFill>
                  <a:srgbClr val="F7F7F7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Why It Matters: Proactive Defense</a:t>
            </a:r>
          </a:p>
        </p:txBody>
      </p:sp>
      <p:sp>
        <p:nvSpPr>
          <p:cNvPr id="8" name="Freeform 8"/>
          <p:cNvSpPr/>
          <p:nvPr/>
        </p:nvSpPr>
        <p:spPr>
          <a:xfrm>
            <a:off x="-1293522" y="8734102"/>
            <a:ext cx="2587045" cy="2587045"/>
          </a:xfrm>
          <a:custGeom>
            <a:avLst/>
            <a:gdLst/>
            <a:ahLst/>
            <a:cxnLst/>
            <a:rect l="l" t="t" r="r" b="b"/>
            <a:pathLst>
              <a:path w="2587045" h="2587045">
                <a:moveTo>
                  <a:pt x="0" y="0"/>
                </a:moveTo>
                <a:lnTo>
                  <a:pt x="2587044" y="0"/>
                </a:lnTo>
                <a:lnTo>
                  <a:pt x="2587044" y="2587044"/>
                </a:lnTo>
                <a:lnTo>
                  <a:pt x="0" y="258704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7259300" y="1005150"/>
            <a:ext cx="2587045" cy="2587045"/>
          </a:xfrm>
          <a:custGeom>
            <a:avLst/>
            <a:gdLst/>
            <a:ahLst/>
            <a:cxnLst/>
            <a:rect l="l" t="t" r="r" b="b"/>
            <a:pathLst>
              <a:path w="2587045" h="2587045">
                <a:moveTo>
                  <a:pt x="0" y="0"/>
                </a:moveTo>
                <a:lnTo>
                  <a:pt x="2587045" y="0"/>
                </a:lnTo>
                <a:lnTo>
                  <a:pt x="2587045" y="2587044"/>
                </a:lnTo>
                <a:lnTo>
                  <a:pt x="0" y="258704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285875" y="4888232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5" y="0"/>
                </a:lnTo>
                <a:lnTo>
                  <a:pt x="611715" y="618461"/>
                </a:lnTo>
                <a:lnTo>
                  <a:pt x="0" y="61846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285875" y="6347721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5" y="0"/>
                </a:lnTo>
                <a:lnTo>
                  <a:pt x="611715" y="618461"/>
                </a:lnTo>
                <a:lnTo>
                  <a:pt x="0" y="61846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2242868" y="4766297"/>
            <a:ext cx="7389081" cy="1275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80% of breaches originate from known, unpatched vulnerabilities.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328593" y="6323562"/>
            <a:ext cx="8115300" cy="1275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Attack Surface Management is foundational cybersecurity.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779275" y="8871269"/>
            <a:ext cx="3369168" cy="3369168"/>
          </a:xfrm>
          <a:custGeom>
            <a:avLst/>
            <a:gdLst/>
            <a:ahLst/>
            <a:cxnLst/>
            <a:rect l="l" t="t" r="r" b="b"/>
            <a:pathLst>
              <a:path w="3369168" h="3369168">
                <a:moveTo>
                  <a:pt x="0" y="0"/>
                </a:moveTo>
                <a:lnTo>
                  <a:pt x="3369168" y="0"/>
                </a:lnTo>
                <a:lnTo>
                  <a:pt x="3369168" y="3369168"/>
                </a:lnTo>
                <a:lnTo>
                  <a:pt x="0" y="33691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213007"/>
            <a:chOff x="0" y="0"/>
            <a:chExt cx="4816593" cy="561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56101"/>
            </a:xfrm>
            <a:custGeom>
              <a:avLst/>
              <a:gdLst/>
              <a:ahLst/>
              <a:cxnLst/>
              <a:rect l="l" t="t" r="r" b="b"/>
              <a:pathLst>
                <a:path w="4816592" h="56101">
                  <a:moveTo>
                    <a:pt x="0" y="0"/>
                  </a:moveTo>
                  <a:lnTo>
                    <a:pt x="4816592" y="0"/>
                  </a:lnTo>
                  <a:lnTo>
                    <a:pt x="4816592" y="56101"/>
                  </a:lnTo>
                  <a:lnTo>
                    <a:pt x="0" y="56101"/>
                  </a:lnTo>
                  <a:close/>
                </a:path>
              </a:pathLst>
            </a:custGeom>
            <a:solidFill>
              <a:srgbClr val="F7F7F7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1037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1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32152" y="5677277"/>
            <a:ext cx="6710928" cy="9908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15"/>
              </a:lnSpc>
            </a:pPr>
            <a:r>
              <a:rPr lang="en-US" sz="7542" spc="-75">
                <a:solidFill>
                  <a:srgbClr val="F7F7F7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Analyzer (ASA): </a:t>
            </a:r>
          </a:p>
        </p:txBody>
      </p:sp>
      <p:sp>
        <p:nvSpPr>
          <p:cNvPr id="7" name="Freeform 7"/>
          <p:cNvSpPr/>
          <p:nvPr/>
        </p:nvSpPr>
        <p:spPr>
          <a:xfrm>
            <a:off x="3194021" y="688287"/>
            <a:ext cx="12071408" cy="5235973"/>
          </a:xfrm>
          <a:custGeom>
            <a:avLst/>
            <a:gdLst/>
            <a:ahLst/>
            <a:cxnLst/>
            <a:rect l="l" t="t" r="r" b="b"/>
            <a:pathLst>
              <a:path w="12071408" h="5235973">
                <a:moveTo>
                  <a:pt x="0" y="0"/>
                </a:moveTo>
                <a:lnTo>
                  <a:pt x="12071408" y="0"/>
                </a:lnTo>
                <a:lnTo>
                  <a:pt x="12071408" y="5235974"/>
                </a:lnTo>
                <a:lnTo>
                  <a:pt x="0" y="52359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478669" y="7135814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5" y="0"/>
                </a:lnTo>
                <a:lnTo>
                  <a:pt x="611715" y="618461"/>
                </a:lnTo>
                <a:lnTo>
                  <a:pt x="0" y="6184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478669" y="8766494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5" y="0"/>
                </a:lnTo>
                <a:lnTo>
                  <a:pt x="611715" y="618461"/>
                </a:lnTo>
                <a:lnTo>
                  <a:pt x="0" y="6184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435662" y="6869114"/>
            <a:ext cx="7794063" cy="1240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620"/>
              </a:lnSpc>
              <a:spcBef>
                <a:spcPct val="0"/>
              </a:spcBef>
            </a:pPr>
            <a:r>
              <a:rPr lang="en-US" sz="3300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Core Goal: Achieve complete visibility of all assets—known and unknown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21387" y="8490269"/>
            <a:ext cx="8115300" cy="1240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620"/>
              </a:lnSpc>
              <a:spcBef>
                <a:spcPct val="0"/>
              </a:spcBef>
            </a:pPr>
            <a:r>
              <a:rPr lang="en-US" sz="3300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Method: Automated scanning and comprehensive inventory creation.</a:t>
            </a:r>
          </a:p>
        </p:txBody>
      </p:sp>
      <p:sp>
        <p:nvSpPr>
          <p:cNvPr id="12" name="Freeform 12"/>
          <p:cNvSpPr/>
          <p:nvPr/>
        </p:nvSpPr>
        <p:spPr>
          <a:xfrm>
            <a:off x="9572625" y="7636829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5" y="0"/>
                </a:lnTo>
                <a:lnTo>
                  <a:pt x="611715" y="618461"/>
                </a:lnTo>
                <a:lnTo>
                  <a:pt x="0" y="6184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0491518" y="7398704"/>
            <a:ext cx="7694320" cy="182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620"/>
              </a:lnSpc>
              <a:spcBef>
                <a:spcPct val="0"/>
              </a:spcBef>
            </a:pPr>
            <a:r>
              <a:rPr lang="en-US" sz="3300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Key Function: Identifies Shadow IT, orphaned services, and unauthorized misconfigurations.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213007"/>
            <a:chOff x="0" y="0"/>
            <a:chExt cx="4816593" cy="561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56101"/>
            </a:xfrm>
            <a:custGeom>
              <a:avLst/>
              <a:gdLst/>
              <a:ahLst/>
              <a:cxnLst/>
              <a:rect l="l" t="t" r="r" b="b"/>
              <a:pathLst>
                <a:path w="4816592" h="56101">
                  <a:moveTo>
                    <a:pt x="0" y="0"/>
                  </a:moveTo>
                  <a:lnTo>
                    <a:pt x="4816592" y="0"/>
                  </a:lnTo>
                  <a:lnTo>
                    <a:pt x="4816592" y="56101"/>
                  </a:lnTo>
                  <a:lnTo>
                    <a:pt x="0" y="56101"/>
                  </a:lnTo>
                  <a:close/>
                </a:path>
              </a:pathLst>
            </a:custGeom>
            <a:solidFill>
              <a:srgbClr val="F7F7F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037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1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318589" y="1759734"/>
            <a:ext cx="7372054" cy="7117383"/>
          </a:xfrm>
          <a:custGeom>
            <a:avLst/>
            <a:gdLst/>
            <a:ahLst/>
            <a:cxnLst/>
            <a:rect l="l" t="t" r="r" b="b"/>
            <a:pathLst>
              <a:path w="7372054" h="7117383">
                <a:moveTo>
                  <a:pt x="0" y="0"/>
                </a:moveTo>
                <a:lnTo>
                  <a:pt x="7372055" y="0"/>
                </a:lnTo>
                <a:lnTo>
                  <a:pt x="7372055" y="7117384"/>
                </a:lnTo>
                <a:lnTo>
                  <a:pt x="0" y="71173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463123" y="1510748"/>
            <a:ext cx="10430703" cy="2762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95"/>
              </a:lnSpc>
            </a:pPr>
            <a:r>
              <a:rPr lang="en-US" sz="10922" spc="-109">
                <a:solidFill>
                  <a:srgbClr val="F7F7F7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ASA: Mapping the Components</a:t>
            </a:r>
          </a:p>
        </p:txBody>
      </p:sp>
      <p:sp>
        <p:nvSpPr>
          <p:cNvPr id="7" name="Freeform 7"/>
          <p:cNvSpPr/>
          <p:nvPr/>
        </p:nvSpPr>
        <p:spPr>
          <a:xfrm>
            <a:off x="7415498" y="4970587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4" y="0"/>
                </a:lnTo>
                <a:lnTo>
                  <a:pt x="611714" y="618461"/>
                </a:lnTo>
                <a:lnTo>
                  <a:pt x="0" y="6184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7415498" y="6499277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4" y="0"/>
                </a:lnTo>
                <a:lnTo>
                  <a:pt x="611714" y="618461"/>
                </a:lnTo>
                <a:lnTo>
                  <a:pt x="0" y="6184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8420116" y="4808662"/>
            <a:ext cx="8839184" cy="1275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Digital Assets: Open ports, exposed APIs, and web services.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505841" y="6365927"/>
            <a:ext cx="9387985" cy="1875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Configuration: Misconfigured defaults, unused software, and unsecure registry keys. </a:t>
            </a:r>
          </a:p>
        </p:txBody>
      </p:sp>
      <p:sp>
        <p:nvSpPr>
          <p:cNvPr id="11" name="Freeform 11"/>
          <p:cNvSpPr/>
          <p:nvPr/>
        </p:nvSpPr>
        <p:spPr>
          <a:xfrm>
            <a:off x="7415498" y="8634548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4" y="0"/>
                </a:lnTo>
                <a:lnTo>
                  <a:pt x="611714" y="618461"/>
                </a:lnTo>
                <a:lnTo>
                  <a:pt x="0" y="6184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8505841" y="8463098"/>
            <a:ext cx="9387985" cy="1275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Human Elements: User privileges, default accounts, and access management gaps.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842964" y="8868377"/>
            <a:ext cx="4185238" cy="4185238"/>
          </a:xfrm>
          <a:custGeom>
            <a:avLst/>
            <a:gdLst/>
            <a:ahLst/>
            <a:cxnLst/>
            <a:rect l="l" t="t" r="r" b="b"/>
            <a:pathLst>
              <a:path w="4185238" h="4185238">
                <a:moveTo>
                  <a:pt x="0" y="0"/>
                </a:moveTo>
                <a:lnTo>
                  <a:pt x="4185237" y="0"/>
                </a:lnTo>
                <a:lnTo>
                  <a:pt x="4185237" y="4185238"/>
                </a:lnTo>
                <a:lnTo>
                  <a:pt x="0" y="41852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213007"/>
            <a:chOff x="0" y="0"/>
            <a:chExt cx="4816593" cy="561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56101"/>
            </a:xfrm>
            <a:custGeom>
              <a:avLst/>
              <a:gdLst/>
              <a:ahLst/>
              <a:cxnLst/>
              <a:rect l="l" t="t" r="r" b="b"/>
              <a:pathLst>
                <a:path w="4816592" h="56101">
                  <a:moveTo>
                    <a:pt x="0" y="0"/>
                  </a:moveTo>
                  <a:lnTo>
                    <a:pt x="4816592" y="0"/>
                  </a:lnTo>
                  <a:lnTo>
                    <a:pt x="4816592" y="56101"/>
                  </a:lnTo>
                  <a:lnTo>
                    <a:pt x="0" y="56101"/>
                  </a:lnTo>
                  <a:close/>
                </a:path>
              </a:pathLst>
            </a:custGeom>
            <a:solidFill>
              <a:srgbClr val="F7F7F7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1037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638959" y="9460402"/>
            <a:ext cx="2587045" cy="2587045"/>
          </a:xfrm>
          <a:custGeom>
            <a:avLst/>
            <a:gdLst/>
            <a:ahLst/>
            <a:cxnLst/>
            <a:rect l="l" t="t" r="r" b="b"/>
            <a:pathLst>
              <a:path w="2587045" h="2587045">
                <a:moveTo>
                  <a:pt x="0" y="0"/>
                </a:moveTo>
                <a:lnTo>
                  <a:pt x="2587044" y="0"/>
                </a:lnTo>
                <a:lnTo>
                  <a:pt x="2587044" y="2587045"/>
                </a:lnTo>
                <a:lnTo>
                  <a:pt x="0" y="25870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227862" y="1469772"/>
            <a:ext cx="7633789" cy="3469904"/>
          </a:xfrm>
          <a:custGeom>
            <a:avLst/>
            <a:gdLst/>
            <a:ahLst/>
            <a:cxnLst/>
            <a:rect l="l" t="t" r="r" b="b"/>
            <a:pathLst>
              <a:path w="7633789" h="3469904">
                <a:moveTo>
                  <a:pt x="0" y="0"/>
                </a:moveTo>
                <a:lnTo>
                  <a:pt x="7633788" y="0"/>
                </a:lnTo>
                <a:lnTo>
                  <a:pt x="7633788" y="3469904"/>
                </a:lnTo>
                <a:lnTo>
                  <a:pt x="0" y="34699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298335" y="4321215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4" y="0"/>
                </a:lnTo>
                <a:lnTo>
                  <a:pt x="611714" y="618461"/>
                </a:lnTo>
                <a:lnTo>
                  <a:pt x="0" y="6184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298335" y="5945155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4" y="0"/>
                </a:lnTo>
                <a:lnTo>
                  <a:pt x="611714" y="618461"/>
                </a:lnTo>
                <a:lnTo>
                  <a:pt x="0" y="6184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298335" y="7949864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4" y="0"/>
                </a:lnTo>
                <a:lnTo>
                  <a:pt x="611714" y="618462"/>
                </a:lnTo>
                <a:lnTo>
                  <a:pt x="0" y="6184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480916">
            <a:off x="10825132" y="5373685"/>
            <a:ext cx="3526705" cy="3212507"/>
          </a:xfrm>
          <a:custGeom>
            <a:avLst/>
            <a:gdLst/>
            <a:ahLst/>
            <a:cxnLst/>
            <a:rect l="l" t="t" r="r" b="b"/>
            <a:pathLst>
              <a:path w="3526705" h="3212507">
                <a:moveTo>
                  <a:pt x="0" y="0"/>
                </a:moveTo>
                <a:lnTo>
                  <a:pt x="3526705" y="0"/>
                </a:lnTo>
                <a:lnTo>
                  <a:pt x="3526705" y="3212508"/>
                </a:lnTo>
                <a:lnTo>
                  <a:pt x="0" y="321250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5034832" y="5403828"/>
            <a:ext cx="2651806" cy="3152221"/>
          </a:xfrm>
          <a:custGeom>
            <a:avLst/>
            <a:gdLst/>
            <a:ahLst/>
            <a:cxnLst/>
            <a:rect l="l" t="t" r="r" b="b"/>
            <a:pathLst>
              <a:path w="2651806" h="3152221">
                <a:moveTo>
                  <a:pt x="0" y="0"/>
                </a:moveTo>
                <a:lnTo>
                  <a:pt x="2651806" y="0"/>
                </a:lnTo>
                <a:lnTo>
                  <a:pt x="2651806" y="3152222"/>
                </a:lnTo>
                <a:lnTo>
                  <a:pt x="0" y="315222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460260" y="1228725"/>
            <a:ext cx="10478328" cy="2273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752"/>
              </a:lnSpc>
            </a:pPr>
            <a:r>
              <a:rPr lang="en-US" sz="9023" spc="-90">
                <a:solidFill>
                  <a:srgbClr val="F7F7F7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ASA in Action: Snapshot Analysis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02952" y="4159290"/>
            <a:ext cx="8839184" cy="1275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Baseline: Analyzer records the clean, initial state of the system.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88677" y="5716555"/>
            <a:ext cx="8839184" cy="1875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Comparison: It tracks changes over time by comparing the "before" and "after" snapshots.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02952" y="7849520"/>
            <a:ext cx="9635635" cy="1875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Output: Provides a prioritized report of changes that introduce the most critical risks (Deep Red focus).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66681" y="8062234"/>
            <a:ext cx="4185238" cy="4185238"/>
          </a:xfrm>
          <a:custGeom>
            <a:avLst/>
            <a:gdLst/>
            <a:ahLst/>
            <a:cxnLst/>
            <a:rect l="l" t="t" r="r" b="b"/>
            <a:pathLst>
              <a:path w="4185238" h="4185238">
                <a:moveTo>
                  <a:pt x="0" y="0"/>
                </a:moveTo>
                <a:lnTo>
                  <a:pt x="4185238" y="0"/>
                </a:lnTo>
                <a:lnTo>
                  <a:pt x="4185238" y="4185238"/>
                </a:lnTo>
                <a:lnTo>
                  <a:pt x="0" y="41852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213007"/>
            <a:chOff x="0" y="0"/>
            <a:chExt cx="4816593" cy="561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56101"/>
            </a:xfrm>
            <a:custGeom>
              <a:avLst/>
              <a:gdLst/>
              <a:ahLst/>
              <a:cxnLst/>
              <a:rect l="l" t="t" r="r" b="b"/>
              <a:pathLst>
                <a:path w="4816592" h="56101">
                  <a:moveTo>
                    <a:pt x="0" y="0"/>
                  </a:moveTo>
                  <a:lnTo>
                    <a:pt x="4816592" y="0"/>
                  </a:lnTo>
                  <a:lnTo>
                    <a:pt x="4816592" y="56101"/>
                  </a:lnTo>
                  <a:lnTo>
                    <a:pt x="0" y="56101"/>
                  </a:lnTo>
                  <a:close/>
                </a:path>
              </a:pathLst>
            </a:custGeom>
            <a:solidFill>
              <a:srgbClr val="F7F7F7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1037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936453" y="8851805"/>
            <a:ext cx="2587045" cy="2587045"/>
          </a:xfrm>
          <a:custGeom>
            <a:avLst/>
            <a:gdLst/>
            <a:ahLst/>
            <a:cxnLst/>
            <a:rect l="l" t="t" r="r" b="b"/>
            <a:pathLst>
              <a:path w="2587045" h="2587045">
                <a:moveTo>
                  <a:pt x="0" y="0"/>
                </a:moveTo>
                <a:lnTo>
                  <a:pt x="2587045" y="0"/>
                </a:lnTo>
                <a:lnTo>
                  <a:pt x="2587045" y="2587045"/>
                </a:lnTo>
                <a:lnTo>
                  <a:pt x="0" y="25870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7259300" y="936713"/>
            <a:ext cx="2587045" cy="2587045"/>
          </a:xfrm>
          <a:custGeom>
            <a:avLst/>
            <a:gdLst/>
            <a:ahLst/>
            <a:cxnLst/>
            <a:rect l="l" t="t" r="r" b="b"/>
            <a:pathLst>
              <a:path w="2587045" h="2587045">
                <a:moveTo>
                  <a:pt x="0" y="0"/>
                </a:moveTo>
                <a:lnTo>
                  <a:pt x="2587045" y="0"/>
                </a:lnTo>
                <a:lnTo>
                  <a:pt x="2587045" y="2587044"/>
                </a:lnTo>
                <a:lnTo>
                  <a:pt x="0" y="25870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694682" y="2047197"/>
            <a:ext cx="9958890" cy="14167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95"/>
              </a:lnSpc>
            </a:pPr>
            <a:r>
              <a:rPr lang="en-US" sz="10922" spc="-109">
                <a:solidFill>
                  <a:srgbClr val="F7F7F7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 Reducer (ASR) :</a:t>
            </a:r>
          </a:p>
        </p:txBody>
      </p:sp>
      <p:sp>
        <p:nvSpPr>
          <p:cNvPr id="9" name="Freeform 9"/>
          <p:cNvSpPr/>
          <p:nvPr/>
        </p:nvSpPr>
        <p:spPr>
          <a:xfrm>
            <a:off x="298335" y="4321215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4" y="0"/>
                </a:lnTo>
                <a:lnTo>
                  <a:pt x="611714" y="618461"/>
                </a:lnTo>
                <a:lnTo>
                  <a:pt x="0" y="6184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298335" y="5945155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4" y="0"/>
                </a:lnTo>
                <a:lnTo>
                  <a:pt x="611714" y="618461"/>
                </a:lnTo>
                <a:lnTo>
                  <a:pt x="0" y="6184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302952" y="4159290"/>
            <a:ext cx="9943740" cy="1275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Core Goal: Minimization. Strategically closing the number of exploitable entry points.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88677" y="5716555"/>
            <a:ext cx="9858015" cy="1275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Impact: Increases the cost and time required for any attacker to achieve a breach.</a:t>
            </a:r>
          </a:p>
        </p:txBody>
      </p:sp>
      <p:sp>
        <p:nvSpPr>
          <p:cNvPr id="13" name="Freeform 13"/>
          <p:cNvSpPr/>
          <p:nvPr/>
        </p:nvSpPr>
        <p:spPr>
          <a:xfrm>
            <a:off x="298335" y="7573295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4" y="0"/>
                </a:lnTo>
                <a:lnTo>
                  <a:pt x="611714" y="618461"/>
                </a:lnTo>
                <a:lnTo>
                  <a:pt x="0" y="6184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388677" y="7306595"/>
            <a:ext cx="9858015" cy="1275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Focus: Applying security controls to exposed and critical assets identified by ASA.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053959" y="9048133"/>
            <a:ext cx="3070508" cy="3070508"/>
          </a:xfrm>
          <a:custGeom>
            <a:avLst/>
            <a:gdLst/>
            <a:ahLst/>
            <a:cxnLst/>
            <a:rect l="l" t="t" r="r" b="b"/>
            <a:pathLst>
              <a:path w="3070508" h="3070508">
                <a:moveTo>
                  <a:pt x="0" y="0"/>
                </a:moveTo>
                <a:lnTo>
                  <a:pt x="3070508" y="0"/>
                </a:lnTo>
                <a:lnTo>
                  <a:pt x="3070508" y="3070508"/>
                </a:lnTo>
                <a:lnTo>
                  <a:pt x="0" y="30705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213007"/>
            <a:chOff x="0" y="0"/>
            <a:chExt cx="4816593" cy="561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56101"/>
            </a:xfrm>
            <a:custGeom>
              <a:avLst/>
              <a:gdLst/>
              <a:ahLst/>
              <a:cxnLst/>
              <a:rect l="l" t="t" r="r" b="b"/>
              <a:pathLst>
                <a:path w="4816592" h="56101">
                  <a:moveTo>
                    <a:pt x="0" y="0"/>
                  </a:moveTo>
                  <a:lnTo>
                    <a:pt x="4816592" y="0"/>
                  </a:lnTo>
                  <a:lnTo>
                    <a:pt x="4816592" y="56101"/>
                  </a:lnTo>
                  <a:lnTo>
                    <a:pt x="0" y="56101"/>
                  </a:lnTo>
                  <a:close/>
                </a:path>
              </a:pathLst>
            </a:custGeom>
            <a:solidFill>
              <a:srgbClr val="F7F7F7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1037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308815" y="3047362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4" y="0"/>
                </a:lnTo>
                <a:lnTo>
                  <a:pt x="611714" y="618462"/>
                </a:lnTo>
                <a:lnTo>
                  <a:pt x="0" y="6184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42140" y="3808699"/>
            <a:ext cx="6855197" cy="3097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9076" lvl="1" indent="-234538" algn="just">
              <a:lnSpc>
                <a:spcPts val="3041"/>
              </a:lnSpc>
              <a:buFont typeface="Arial"/>
              <a:buChar char="•"/>
            </a:pPr>
            <a:r>
              <a:rPr lang="en-US" sz="2172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Core Principle:</a:t>
            </a:r>
            <a:r>
              <a:rPr lang="en-US" sz="2172">
                <a:solidFill>
                  <a:srgbClr val="F7F7F7"/>
                </a:solidFill>
                <a:latin typeface="Agrandir"/>
                <a:ea typeface="Agrandir"/>
                <a:cs typeface="Agrandir"/>
                <a:sym typeface="Agrandir"/>
              </a:rPr>
              <a:t> Grant the minimum level of access strictly necessary for users and applications to function.</a:t>
            </a:r>
          </a:p>
          <a:p>
            <a:pPr marL="469076" lvl="1" indent="-234538" algn="just">
              <a:lnSpc>
                <a:spcPts val="3041"/>
              </a:lnSpc>
              <a:buFont typeface="Arial"/>
              <a:buChar char="•"/>
            </a:pPr>
            <a:r>
              <a:rPr lang="en-US" sz="2172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Action:</a:t>
            </a:r>
            <a:r>
              <a:rPr lang="en-US" sz="2172">
                <a:solidFill>
                  <a:srgbClr val="F7F7F7"/>
                </a:solidFill>
                <a:latin typeface="Agrandir"/>
                <a:ea typeface="Agrandir"/>
                <a:cs typeface="Agrandir"/>
                <a:sym typeface="Agrandir"/>
              </a:rPr>
              <a:t> Eliminate unnecessary administrative rights and enforce Role-Based Access Control (RBAC) immediately.</a:t>
            </a:r>
          </a:p>
          <a:p>
            <a:pPr algn="just">
              <a:lnSpc>
                <a:spcPts val="3041"/>
              </a:lnSpc>
              <a:spcBef>
                <a:spcPct val="0"/>
              </a:spcBef>
            </a:pPr>
            <a:endParaRPr lang="en-US" sz="2172">
              <a:solidFill>
                <a:srgbClr val="F7F7F7"/>
              </a:solidFill>
              <a:latin typeface="Agrandir"/>
              <a:ea typeface="Agrandir"/>
              <a:cs typeface="Agrandir"/>
              <a:sym typeface="Agrandir"/>
            </a:endParaRPr>
          </a:p>
          <a:p>
            <a:pPr marL="0" lvl="0" indent="0" algn="just">
              <a:lnSpc>
                <a:spcPts val="3041"/>
              </a:lnSpc>
              <a:spcBef>
                <a:spcPct val="0"/>
              </a:spcBef>
            </a:pPr>
            <a:endParaRPr lang="en-US" sz="2172">
              <a:solidFill>
                <a:srgbClr val="F7F7F7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354803" y="6723349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5" y="0"/>
                </a:lnTo>
                <a:lnTo>
                  <a:pt x="611715" y="618461"/>
                </a:lnTo>
                <a:lnTo>
                  <a:pt x="0" y="6184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0337090" y="2990212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4" y="0"/>
                </a:lnTo>
                <a:lnTo>
                  <a:pt x="611714" y="618462"/>
                </a:lnTo>
                <a:lnTo>
                  <a:pt x="0" y="6184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415076" y="6790863"/>
            <a:ext cx="611715" cy="618462"/>
          </a:xfrm>
          <a:custGeom>
            <a:avLst/>
            <a:gdLst/>
            <a:ahLst/>
            <a:cxnLst/>
            <a:rect l="l" t="t" r="r" b="b"/>
            <a:pathLst>
              <a:path w="611715" h="618462">
                <a:moveTo>
                  <a:pt x="0" y="0"/>
                </a:moveTo>
                <a:lnTo>
                  <a:pt x="611715" y="0"/>
                </a:lnTo>
                <a:lnTo>
                  <a:pt x="611715" y="618461"/>
                </a:lnTo>
                <a:lnTo>
                  <a:pt x="0" y="6184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7513694" y="4961681"/>
            <a:ext cx="2691833" cy="2756998"/>
          </a:xfrm>
          <a:custGeom>
            <a:avLst/>
            <a:gdLst/>
            <a:ahLst/>
            <a:cxnLst/>
            <a:rect l="l" t="t" r="r" b="b"/>
            <a:pathLst>
              <a:path w="2691833" h="2756998">
                <a:moveTo>
                  <a:pt x="0" y="0"/>
                </a:moveTo>
                <a:lnTo>
                  <a:pt x="2691832" y="0"/>
                </a:lnTo>
                <a:lnTo>
                  <a:pt x="2691832" y="2756998"/>
                </a:lnTo>
                <a:lnTo>
                  <a:pt x="0" y="275699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314759" y="287478"/>
            <a:ext cx="15944541" cy="2219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35"/>
              </a:lnSpc>
            </a:pPr>
            <a:r>
              <a:rPr lang="en-US" sz="8799" spc="-87">
                <a:solidFill>
                  <a:srgbClr val="F7F7F7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Four Strategic Attack Surface Reduction (ASR) Techniques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61033" y="3087353"/>
            <a:ext cx="6500721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F7F7F7"/>
                </a:solidFill>
                <a:latin typeface="TT Fors Bold"/>
                <a:ea typeface="TT Fors Bold"/>
                <a:cs typeface="TT Fors Bold"/>
                <a:sym typeface="TT Fors Bold"/>
              </a:rPr>
              <a:t>Enforce Least Privilege (PoLP)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61033" y="6694678"/>
            <a:ext cx="6748683" cy="1483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b="1" dirty="0">
                <a:solidFill>
                  <a:srgbClr val="F7F7F7"/>
                </a:solidFill>
                <a:latin typeface="TT Fors Bold"/>
                <a:ea typeface="TT Fors Bold"/>
                <a:cs typeface="TT Fors Bold"/>
                <a:sym typeface="TT Fors Bold"/>
              </a:rPr>
              <a:t>Disable and Remove Unused Services</a:t>
            </a:r>
          </a:p>
          <a:p>
            <a:pPr marL="0" lvl="0" indent="0" algn="l">
              <a:lnSpc>
                <a:spcPts val="3919"/>
              </a:lnSpc>
              <a:spcBef>
                <a:spcPct val="0"/>
              </a:spcBef>
            </a:pPr>
            <a:endParaRPr lang="en-US" sz="2799" b="1" dirty="0">
              <a:solidFill>
                <a:srgbClr val="F7F7F7"/>
              </a:solidFill>
              <a:latin typeface="TT Fors Bold"/>
              <a:ea typeface="TT Fors Bold"/>
              <a:cs typeface="TT Fors Bold"/>
              <a:sym typeface="TT Fors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1239282" y="3030203"/>
            <a:ext cx="7077293" cy="481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3919"/>
              </a:lnSpc>
              <a:spcBef>
                <a:spcPct val="0"/>
              </a:spcBef>
            </a:pPr>
            <a:r>
              <a:rPr lang="en-US" sz="2799" b="1" dirty="0">
                <a:solidFill>
                  <a:srgbClr val="F7F7F7"/>
                </a:solidFill>
                <a:latin typeface="TT Fors Bold"/>
                <a:ea typeface="TT Fors Bold"/>
                <a:cs typeface="TT Fors Bold"/>
                <a:sym typeface="TT Fors Bold"/>
              </a:rPr>
              <a:t>Establish Secure Baselines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239282" y="6821328"/>
            <a:ext cx="6742337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F7F7F7"/>
                </a:solidFill>
                <a:latin typeface="TT Fors Bold"/>
                <a:ea typeface="TT Fors Bold"/>
                <a:cs typeface="TT Fors Bold"/>
                <a:sym typeface="TT Fors Bold"/>
              </a:rPr>
              <a:t>Implement Network Segmentation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54803" y="7718679"/>
            <a:ext cx="6855197" cy="271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9076" lvl="1" indent="-234538" algn="just">
              <a:lnSpc>
                <a:spcPts val="3041"/>
              </a:lnSpc>
              <a:buFont typeface="Arial"/>
              <a:buChar char="•"/>
            </a:pPr>
            <a:r>
              <a:rPr lang="en-US" sz="2172" b="1" dirty="0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Action: </a:t>
            </a:r>
            <a:r>
              <a:rPr lang="en-US" sz="2172" dirty="0">
                <a:solidFill>
                  <a:srgbClr val="F7F7F7"/>
                </a:solidFill>
                <a:latin typeface="Agrandir"/>
                <a:ea typeface="Agrandir"/>
                <a:cs typeface="Agrandir"/>
                <a:sym typeface="Agrandir"/>
              </a:rPr>
              <a:t>Conduct audits to disable or uninstall all unneeded services, ports, and default applications.</a:t>
            </a:r>
          </a:p>
          <a:p>
            <a:pPr marL="469076" lvl="1" indent="-234538" algn="just">
              <a:lnSpc>
                <a:spcPts val="3041"/>
              </a:lnSpc>
              <a:spcBef>
                <a:spcPct val="0"/>
              </a:spcBef>
              <a:buFont typeface="Arial"/>
              <a:buChar char="•"/>
            </a:pPr>
            <a:r>
              <a:rPr lang="en-US" sz="2172" b="1" dirty="0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Why: </a:t>
            </a:r>
            <a:r>
              <a:rPr lang="en-US" sz="2172" dirty="0">
                <a:solidFill>
                  <a:srgbClr val="F7F7F7"/>
                </a:solidFill>
                <a:latin typeface="Agrandir"/>
                <a:ea typeface="Agrandir"/>
                <a:cs typeface="Agrandir"/>
                <a:sym typeface="Agrandir"/>
              </a:rPr>
              <a:t>Every open port or inactive service is a potential, unmonitored entry point for an attacker.</a:t>
            </a:r>
          </a:p>
          <a:p>
            <a:pPr marL="0" lvl="0" indent="0" algn="just">
              <a:lnSpc>
                <a:spcPts val="3041"/>
              </a:lnSpc>
              <a:spcBef>
                <a:spcPct val="0"/>
              </a:spcBef>
            </a:pPr>
            <a:endParaRPr lang="en-US" sz="2172" dirty="0">
              <a:solidFill>
                <a:srgbClr val="F7F7F7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0835195" y="3808699"/>
            <a:ext cx="6855197" cy="271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9076" lvl="1" indent="-234538" algn="just">
              <a:lnSpc>
                <a:spcPts val="3041"/>
              </a:lnSpc>
              <a:buFont typeface="Arial"/>
              <a:buChar char="•"/>
            </a:pPr>
            <a:r>
              <a:rPr lang="en-US" sz="2172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Action:</a:t>
            </a:r>
            <a:r>
              <a:rPr lang="en-US" sz="2172">
                <a:solidFill>
                  <a:srgbClr val="F7F7F7"/>
                </a:solidFill>
                <a:latin typeface="Agrandir"/>
                <a:ea typeface="Agrandir"/>
                <a:cs typeface="Agrandir"/>
                <a:sym typeface="Agrandir"/>
              </a:rPr>
              <a:t> Enforce a hardened configuration by changing default settings (e.g., passwords) across all devices and applications.</a:t>
            </a:r>
          </a:p>
          <a:p>
            <a:pPr marL="469076" lvl="1" indent="-234538" algn="just">
              <a:lnSpc>
                <a:spcPts val="3041"/>
              </a:lnSpc>
              <a:spcBef>
                <a:spcPct val="0"/>
              </a:spcBef>
              <a:buFont typeface="Arial"/>
              <a:buChar char="•"/>
            </a:pPr>
            <a:r>
              <a:rPr lang="en-US" sz="2172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Priority:</a:t>
            </a:r>
            <a:r>
              <a:rPr lang="en-US" sz="2172">
                <a:solidFill>
                  <a:srgbClr val="F7F7F7"/>
                </a:solidFill>
                <a:latin typeface="Agrandir"/>
                <a:ea typeface="Agrandir"/>
                <a:cs typeface="Agrandir"/>
                <a:sym typeface="Agrandir"/>
              </a:rPr>
              <a:t> Apply all patches immediately and consistently; unpatched software is a massive liability.</a:t>
            </a:r>
          </a:p>
          <a:p>
            <a:pPr marL="0" lvl="0" indent="0" algn="just">
              <a:lnSpc>
                <a:spcPts val="3041"/>
              </a:lnSpc>
              <a:spcBef>
                <a:spcPct val="0"/>
              </a:spcBef>
            </a:pPr>
            <a:endParaRPr lang="en-US" sz="2172">
              <a:solidFill>
                <a:srgbClr val="F7F7F7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0942387" y="7475160"/>
            <a:ext cx="6855197" cy="271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9076" lvl="1" indent="-234538" algn="just">
              <a:lnSpc>
                <a:spcPts val="3041"/>
              </a:lnSpc>
              <a:buFont typeface="Arial"/>
              <a:buChar char="•"/>
            </a:pPr>
            <a:r>
              <a:rPr lang="en-US" sz="2172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Core Principle: </a:t>
            </a:r>
            <a:r>
              <a:rPr lang="en-US" sz="2172">
                <a:solidFill>
                  <a:srgbClr val="F7F7F7"/>
                </a:solidFill>
                <a:latin typeface="Agrandir"/>
                <a:ea typeface="Agrandir"/>
                <a:cs typeface="Agrandir"/>
                <a:sym typeface="Agrandir"/>
              </a:rPr>
              <a:t>Logically separate critical, high-value assets (like databases) from the general user network.</a:t>
            </a:r>
          </a:p>
          <a:p>
            <a:pPr marL="469076" lvl="1" indent="-234538" algn="just">
              <a:lnSpc>
                <a:spcPts val="3041"/>
              </a:lnSpc>
              <a:spcBef>
                <a:spcPct val="0"/>
              </a:spcBef>
              <a:buFont typeface="Arial"/>
              <a:buChar char="•"/>
            </a:pPr>
            <a:r>
              <a:rPr lang="en-US" sz="2172" b="1">
                <a:solidFill>
                  <a:srgbClr val="F7F7F7"/>
                </a:solidFill>
                <a:latin typeface="Agrandir Bold"/>
                <a:ea typeface="Agrandir Bold"/>
                <a:cs typeface="Agrandir Bold"/>
                <a:sym typeface="Agrandir Bold"/>
              </a:rPr>
              <a:t>Why: </a:t>
            </a:r>
            <a:r>
              <a:rPr lang="en-US" sz="2172">
                <a:solidFill>
                  <a:srgbClr val="F7F7F7"/>
                </a:solidFill>
                <a:latin typeface="Agrandir"/>
                <a:ea typeface="Agrandir"/>
                <a:cs typeface="Agrandir"/>
                <a:sym typeface="Agrandir"/>
              </a:rPr>
              <a:t>Dramatically reduces the lateral movement an attacker can achieve if a single user machine is compromised.</a:t>
            </a:r>
          </a:p>
          <a:p>
            <a:pPr marL="0" lvl="0" indent="0" algn="just">
              <a:lnSpc>
                <a:spcPts val="3041"/>
              </a:lnSpc>
              <a:spcBef>
                <a:spcPct val="0"/>
              </a:spcBef>
            </a:pPr>
            <a:endParaRPr lang="en-US" sz="2172">
              <a:solidFill>
                <a:srgbClr val="F7F7F7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692</Words>
  <Application>Microsoft Office PowerPoint</Application>
  <PresentationFormat>Custom</PresentationFormat>
  <Paragraphs>59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Agrandir Bold</vt:lpstr>
      <vt:lpstr>Calibri</vt:lpstr>
      <vt:lpstr>Arial</vt:lpstr>
      <vt:lpstr>TT Fors Bold</vt:lpstr>
      <vt:lpstr>Agrandir</vt:lpstr>
      <vt:lpstr>Etna Sans Serif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White Illustrative Cyber Security Presentation</dc:title>
  <cp:lastModifiedBy>adam alrefai</cp:lastModifiedBy>
  <cp:revision>2</cp:revision>
  <dcterms:created xsi:type="dcterms:W3CDTF">2006-08-16T00:00:00Z</dcterms:created>
  <dcterms:modified xsi:type="dcterms:W3CDTF">2025-12-23T20:25:10Z</dcterms:modified>
  <dc:identifier>DAG29-vsC3w</dc:identifier>
</cp:coreProperties>
</file>

<file path=docProps/thumbnail.jpeg>
</file>